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6"/>
  </p:notesMasterIdLst>
  <p:sldIdLst>
    <p:sldId id="288" r:id="rId5"/>
    <p:sldId id="290" r:id="rId6"/>
    <p:sldId id="291" r:id="rId7"/>
    <p:sldId id="284" r:id="rId8"/>
    <p:sldId id="286" r:id="rId9"/>
    <p:sldId id="308" r:id="rId10"/>
    <p:sldId id="292" r:id="rId11"/>
    <p:sldId id="293" r:id="rId12"/>
    <p:sldId id="294" r:id="rId13"/>
    <p:sldId id="295" r:id="rId14"/>
    <p:sldId id="296" r:id="rId15"/>
    <p:sldId id="319" r:id="rId16"/>
    <p:sldId id="318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6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79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72D40-CCCB-4A59-96C7-A893B5F223E4}" v="1" dt="2022-08-03T09:27:01.133"/>
    <p1510:client id="{4199BDA8-EB06-46A7-B113-BB0565C57BC4}" v="2" dt="2022-08-08T03:39:49.107"/>
    <p1510:client id="{CC06F0C9-A814-4B3B-B96B-5259B24082E3}" v="3" dt="2023-01-16T06:20:26.065"/>
    <p1510:client id="{DB9ED75F-848B-49DE-A723-EF7EE3E0E0E7}" v="2" dt="2023-01-14T18:02:16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 autoAdjust="0"/>
    <p:restoredTop sz="94648" autoAdjust="0"/>
  </p:normalViewPr>
  <p:slideViewPr>
    <p:cSldViewPr>
      <p:cViewPr>
        <p:scale>
          <a:sx n="60" d="100"/>
          <a:sy n="60" d="100"/>
        </p:scale>
        <p:origin x="-1460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jini Paul" userId="S::shinjini.paul2021@vitstudent.ac.in::89f07e17-8f65-43d6-b044-2fedb6ae2948" providerId="AD" clId="Web-{CC06F0C9-A814-4B3B-B96B-5259B24082E3}"/>
    <pc:docChg chg="modSld">
      <pc:chgData name="Shinjini Paul" userId="S::shinjini.paul2021@vitstudent.ac.in::89f07e17-8f65-43d6-b044-2fedb6ae2948" providerId="AD" clId="Web-{CC06F0C9-A814-4B3B-B96B-5259B24082E3}" dt="2023-01-16T06:20:26.065" v="2" actId="1076"/>
      <pc:docMkLst>
        <pc:docMk/>
      </pc:docMkLst>
      <pc:sldChg chg="modSp">
        <pc:chgData name="Shinjini Paul" userId="S::shinjini.paul2021@vitstudent.ac.in::89f07e17-8f65-43d6-b044-2fedb6ae2948" providerId="AD" clId="Web-{CC06F0C9-A814-4B3B-B96B-5259B24082E3}" dt="2023-01-15T20:59:46.266" v="0" actId="1076"/>
        <pc:sldMkLst>
          <pc:docMk/>
          <pc:sldMk cId="3523689947" sldId="350"/>
        </pc:sldMkLst>
        <pc:picChg chg="mod">
          <ac:chgData name="Shinjini Paul" userId="S::shinjini.paul2021@vitstudent.ac.in::89f07e17-8f65-43d6-b044-2fedb6ae2948" providerId="AD" clId="Web-{CC06F0C9-A814-4B3B-B96B-5259B24082E3}" dt="2023-01-15T20:59:46.266" v="0" actId="1076"/>
          <ac:picMkLst>
            <pc:docMk/>
            <pc:sldMk cId="3523689947" sldId="350"/>
            <ac:picMk id="4099" creationId="{00000000-0000-0000-0000-000000000000}"/>
          </ac:picMkLst>
        </pc:picChg>
      </pc:sldChg>
      <pc:sldChg chg="modSp">
        <pc:chgData name="Shinjini Paul" userId="S::shinjini.paul2021@vitstudent.ac.in::89f07e17-8f65-43d6-b044-2fedb6ae2948" providerId="AD" clId="Web-{CC06F0C9-A814-4B3B-B96B-5259B24082E3}" dt="2023-01-16T06:20:26.065" v="2" actId="1076"/>
        <pc:sldMkLst>
          <pc:docMk/>
          <pc:sldMk cId="2714231047" sldId="370"/>
        </pc:sldMkLst>
        <pc:picChg chg="mod">
          <ac:chgData name="Shinjini Paul" userId="S::shinjini.paul2021@vitstudent.ac.in::89f07e17-8f65-43d6-b044-2fedb6ae2948" providerId="AD" clId="Web-{CC06F0C9-A814-4B3B-B96B-5259B24082E3}" dt="2023-01-16T06:20:26.065" v="2" actId="1076"/>
          <ac:picMkLst>
            <pc:docMk/>
            <pc:sldMk cId="2714231047" sldId="370"/>
            <ac:picMk id="10246" creationId="{00000000-0000-0000-0000-000000000000}"/>
          </ac:picMkLst>
        </pc:picChg>
      </pc:sldChg>
      <pc:sldChg chg="modSp">
        <pc:chgData name="Shinjini Paul" userId="S::shinjini.paul2021@vitstudent.ac.in::89f07e17-8f65-43d6-b044-2fedb6ae2948" providerId="AD" clId="Web-{CC06F0C9-A814-4B3B-B96B-5259B24082E3}" dt="2023-01-16T06:20:17.924" v="1" actId="1076"/>
        <pc:sldMkLst>
          <pc:docMk/>
          <pc:sldMk cId="1482624516" sldId="371"/>
        </pc:sldMkLst>
        <pc:picChg chg="mod">
          <ac:chgData name="Shinjini Paul" userId="S::shinjini.paul2021@vitstudent.ac.in::89f07e17-8f65-43d6-b044-2fedb6ae2948" providerId="AD" clId="Web-{CC06F0C9-A814-4B3B-B96B-5259B24082E3}" dt="2023-01-16T06:20:17.924" v="1" actId="1076"/>
          <ac:picMkLst>
            <pc:docMk/>
            <pc:sldMk cId="1482624516" sldId="371"/>
            <ac:picMk id="11268" creationId="{00000000-0000-0000-0000-000000000000}"/>
          </ac:picMkLst>
        </pc:picChg>
      </pc:sldChg>
    </pc:docChg>
  </pc:docChgLst>
  <pc:docChgLst>
    <pc:chgData name="V. R Balaji" userId="S::balaji.vr@vit.ac.in::f45fd656-59c8-4f47-8b99-04c4c2e1b213" providerId="AD" clId="Web-{0BA72D40-CCCB-4A59-96C7-A893B5F223E4}"/>
    <pc:docChg chg="modSld">
      <pc:chgData name="V. R Balaji" userId="S::balaji.vr@vit.ac.in::f45fd656-59c8-4f47-8b99-04c4c2e1b213" providerId="AD" clId="Web-{0BA72D40-CCCB-4A59-96C7-A893B5F223E4}" dt="2022-08-03T09:27:01.133" v="0" actId="1076"/>
      <pc:docMkLst>
        <pc:docMk/>
      </pc:docMkLst>
      <pc:sldChg chg="modSp">
        <pc:chgData name="V. R Balaji" userId="S::balaji.vr@vit.ac.in::f45fd656-59c8-4f47-8b99-04c4c2e1b213" providerId="AD" clId="Web-{0BA72D40-CCCB-4A59-96C7-A893B5F223E4}" dt="2022-08-03T09:27:01.133" v="0" actId="1076"/>
        <pc:sldMkLst>
          <pc:docMk/>
          <pc:sldMk cId="1121545641" sldId="256"/>
        </pc:sldMkLst>
        <pc:picChg chg="mod">
          <ac:chgData name="V. R Balaji" userId="S::balaji.vr@vit.ac.in::f45fd656-59c8-4f47-8b99-04c4c2e1b213" providerId="AD" clId="Web-{0BA72D40-CCCB-4A59-96C7-A893B5F223E4}" dt="2022-08-03T09:27:01.133" v="0" actId="1076"/>
          <ac:picMkLst>
            <pc:docMk/>
            <pc:sldMk cId="1121545641" sldId="256"/>
            <ac:picMk id="1026" creationId="{00000000-0000-0000-0000-000000000000}"/>
          </ac:picMkLst>
        </pc:picChg>
      </pc:sldChg>
    </pc:docChg>
  </pc:docChgLst>
  <pc:docChgLst>
    <pc:chgData name="ananiah durai Sundararajan" userId="S::ananiahdurai.s@vit.ac.in::3eb3c1fb-869d-4115-8175-229580c8e62a" providerId="AD" clId="Web-{4199BDA8-EB06-46A7-B113-BB0565C57BC4}"/>
    <pc:docChg chg="modSld">
      <pc:chgData name="ananiah durai Sundararajan" userId="S::ananiahdurai.s@vit.ac.in::3eb3c1fb-869d-4115-8175-229580c8e62a" providerId="AD" clId="Web-{4199BDA8-EB06-46A7-B113-BB0565C57BC4}" dt="2022-08-08T03:39:49.107" v="1" actId="14100"/>
      <pc:docMkLst>
        <pc:docMk/>
      </pc:docMkLst>
      <pc:sldChg chg="modSp">
        <pc:chgData name="ananiah durai Sundararajan" userId="S::ananiahdurai.s@vit.ac.in::3eb3c1fb-869d-4115-8175-229580c8e62a" providerId="AD" clId="Web-{4199BDA8-EB06-46A7-B113-BB0565C57BC4}" dt="2022-08-08T03:39:49.107" v="1" actId="14100"/>
        <pc:sldMkLst>
          <pc:docMk/>
          <pc:sldMk cId="61494670" sldId="266"/>
        </pc:sldMkLst>
        <pc:grpChg chg="mod">
          <ac:chgData name="ananiah durai Sundararajan" userId="S::ananiahdurai.s@vit.ac.in::3eb3c1fb-869d-4115-8175-229580c8e62a" providerId="AD" clId="Web-{4199BDA8-EB06-46A7-B113-BB0565C57BC4}" dt="2022-08-08T03:39:49.107" v="1" actId="14100"/>
          <ac:grpSpMkLst>
            <pc:docMk/>
            <pc:sldMk cId="61494670" sldId="266"/>
            <ac:grpSpMk id="3" creationId="{00000000-0000-0000-0000-000000000000}"/>
          </ac:grpSpMkLst>
        </pc:grpChg>
      </pc:sldChg>
    </pc:docChg>
  </pc:docChgLst>
  <pc:docChgLst>
    <pc:chgData name="Ambati Ganga Revathi" userId="S::ambatiganga.revathi2021@vitstudent.ac.in::2ec5a1bc-d1e9-4835-b600-9b9ff7c70981" providerId="AD" clId="Web-{DB9ED75F-848B-49DE-A723-EF7EE3E0E0E7}"/>
    <pc:docChg chg="modSld">
      <pc:chgData name="Ambati Ganga Revathi" userId="S::ambatiganga.revathi2021@vitstudent.ac.in::2ec5a1bc-d1e9-4835-b600-9b9ff7c70981" providerId="AD" clId="Web-{DB9ED75F-848B-49DE-A723-EF7EE3E0E0E7}" dt="2023-01-14T18:02:16.626" v="1" actId="1076"/>
      <pc:docMkLst>
        <pc:docMk/>
      </pc:docMkLst>
      <pc:sldChg chg="modSp">
        <pc:chgData name="Ambati Ganga Revathi" userId="S::ambatiganga.revathi2021@vitstudent.ac.in::2ec5a1bc-d1e9-4835-b600-9b9ff7c70981" providerId="AD" clId="Web-{DB9ED75F-848B-49DE-A723-EF7EE3E0E0E7}" dt="2023-01-14T18:02:16.626" v="1" actId="1076"/>
        <pc:sldMkLst>
          <pc:docMk/>
          <pc:sldMk cId="2405697183" sldId="293"/>
        </pc:sldMkLst>
        <pc:picChg chg="mod">
          <ac:chgData name="Ambati Ganga Revathi" userId="S::ambatiganga.revathi2021@vitstudent.ac.in::2ec5a1bc-d1e9-4835-b600-9b9ff7c70981" providerId="AD" clId="Web-{DB9ED75F-848B-49DE-A723-EF7EE3E0E0E7}" dt="2023-01-14T18:02:16.626" v="1" actId="1076"/>
          <ac:picMkLst>
            <pc:docMk/>
            <pc:sldMk cId="2405697183" sldId="293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6B44E-915E-4189-9D30-F7E804F72C0D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9D8B2-EC49-4D21-BE0D-6E68A3A51E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64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74373-1CA9-4FD5-8C0F-DB65C2D767E5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4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8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5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5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4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B13BC-628C-4F5D-B7DC-5C2EE42B05D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7" Type="http://schemas.openxmlformats.org/officeDocument/2006/relationships/image" Target="../media/image16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7772400" cy="1470025"/>
          </a:xfrm>
        </p:spPr>
        <p:txBody>
          <a:bodyPr/>
          <a:lstStyle/>
          <a:p>
            <a:pPr eaLnBrk="1" hangingPunct="1"/>
            <a:r>
              <a:rPr lang="en-IN" altLang="en-US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BECE206L - Analog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276600"/>
            <a:ext cx="6400800" cy="17526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solidFill>
                  <a:srgbClr val="002060"/>
                </a:solidFill>
              </a:rPr>
              <a:t>Dr. Sangeetha R.G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solidFill>
                  <a:srgbClr val="002060"/>
                </a:solidFill>
              </a:rPr>
              <a:t>Professor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solidFill>
                  <a:srgbClr val="002060"/>
                </a:solidFill>
              </a:rPr>
              <a:t>School of Electronics Engineering (SENSE)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ADD53B-C2E7-4F96-8032-9A0395BD974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8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power dissipated in the transistor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is given by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most cases,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(on) so that a good first approximation of the power dissipated is given as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600"/>
            <a:ext cx="31813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3157538"/>
            <a:ext cx="15621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35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3400" y="76200"/>
                <a:ext cx="8229600" cy="167640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Problem 1 :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Calculate the base, collector, and emitter currents and the C–E voltage for a common-emitter circuit. Calculate the transistor power dissipation. </a:t>
                </a:r>
                <a:r>
                  <a:rPr lang="en-IN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IN" sz="2400" dirty="0">
                    <a:latin typeface="Times New Roman" pitchFamily="18" charset="0"/>
                    <a:cs typeface="Times New Roman" pitchFamily="18" charset="0"/>
                  </a:rPr>
                  <a:t>= 200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76200"/>
                <a:ext cx="8229600" cy="1676400"/>
              </a:xfrm>
              <a:blipFill rotWithShape="1">
                <a:blip r:embed="rId2"/>
                <a:stretch>
                  <a:fillRect l="-1185" r="-1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99389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77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90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85925"/>
            <a:ext cx="6677146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09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Load Line and Modes of Operation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3733800" cy="71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(a) Base–emitter junction piecewise linear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–v characteristics and the input load line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74120"/>
            <a:ext cx="4191000" cy="341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19050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input load line is obtained from Kirchhoff’s voltage law equation around the B–E loop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19400"/>
            <a:ext cx="17716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3657600"/>
            <a:ext cx="2781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43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4648200"/>
            <a:ext cx="34290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two end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points of the load line are found by setting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0, yielding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10 V, and by setting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0, yielding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5 mA.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7" y="838200"/>
            <a:ext cx="482917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3685" y="5334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(b) common-emitter transistor characteristics and the collector–emitter load line showing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for the circuit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419600" y="9906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load line is found by writing Kirchhoff’s voltage law equation around the C–E loop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2" y="1905000"/>
            <a:ext cx="1895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041110"/>
            <a:ext cx="32194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527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Bias conditions for the four modes of operation of an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transistor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600200"/>
            <a:ext cx="3657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&gt; 0 (forward-biased junction) and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&lt; 0 (reverse biased junction), the transistor is biased in the forward-active mode.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both junctions are zero or reverse biased, the transistor is in cutoff.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both junctions are forward biased, the transistor is in saturation.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the B–E junction is reverse biased and the B–C junction is forward biased, the transistor is in the inverse-active mode.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67000"/>
            <a:ext cx="381000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30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304800"/>
                <a:ext cx="8229600" cy="114300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Problem:2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Calculate the characteristics of a circuit containing an emitter resistor. For the circuit shown in Figure 5.30(a), let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VBE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(on) = 0.7 V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 75. Note that the circuit has both positive and negative power supply voltages.</a:t>
                </a:r>
                <a:endParaRPr lang="en-IN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304800"/>
                <a:ext cx="8229600" cy="1143000"/>
              </a:xfrm>
              <a:blipFill rotWithShape="1">
                <a:blip r:embed="rId2"/>
                <a:stretch>
                  <a:fillRect l="-1185" t="-22340" b="-297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47547"/>
            <a:ext cx="3805238" cy="436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52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52400"/>
            <a:ext cx="4114800" cy="5973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collector and emitter currents are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collector–emitter voltage is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relationship between the collector and emitter currents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40481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685800"/>
            <a:ext cx="35337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4450"/>
            <a:ext cx="38100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819400"/>
            <a:ext cx="3581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276600"/>
            <a:ext cx="4248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4248150"/>
            <a:ext cx="66198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5410200"/>
            <a:ext cx="40576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72000"/>
            <a:ext cx="9620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172200"/>
            <a:ext cx="20859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71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Load line and </a:t>
            </a:r>
            <a:r>
              <a:rPr lang="en-US" sz="36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-point for the circuit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6237"/>
            <a:ext cx="8458200" cy="86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Since the C–E voltage is 1.59 V,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VCE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VBE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(on) and the transistor is biased in the forward-active mode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76375"/>
            <a:ext cx="73628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4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858018"/>
              </p:ext>
            </p:extLst>
          </p:nvPr>
        </p:nvGraphicFramePr>
        <p:xfrm>
          <a:off x="457200" y="437207"/>
          <a:ext cx="8229600" cy="5645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539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Module 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 and AC analysis of amplifiers (9)</a:t>
                      </a:r>
                      <a:endParaRPr lang="en-IN" sz="4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311">
                <a:tc gridSpan="2">
                  <a:txBody>
                    <a:bodyPr/>
                    <a:lstStyle/>
                    <a:p>
                      <a:pPr algn="just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BJT Circuits: DC biasing, AC coupling and small-signal analysis of amplifiers, Frequency response of a CE amplifier, the three frequency bands, Unity gain frequency, Miller Capacitance, Multistage amplifiers. MOSFET Circuits: DC biasing, AC coupling and small-signal analysis of amplifiers, Frequency response  of a CS amplifier, Unity gain frequency, Miller Capacitance, Multistage amplifiers.</a:t>
                      </a:r>
                      <a:endParaRPr lang="en-IN" sz="4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0FEF21-354E-448A-BA1B-F4DB2CFAC23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BASIC TRANSISTOR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Examine three applications of bipolar transistor circuits: a switch circuit, digital logic circuit, and an amplifier circuit.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1337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5345668"/>
            <a:ext cx="3063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bipolar inverter circuit 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used as a switch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83611"/>
            <a:ext cx="2971800" cy="204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724400" y="4182337"/>
                <a:ext cx="4572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(on),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0 and the transistor is cut off.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0, the voltage drop across the load is zero, so the output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𝐶𝐶</m:t>
                        </m:r>
                      </m:sub>
                    </m:sSub>
                  </m:oMath>
                </a14:m>
                <a:endParaRPr lang="en-I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182337"/>
                <a:ext cx="4572000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1333" t="-2304" r="-800" b="-7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20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Digital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If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is approximately zero volts, the transistor is cut off and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is high and equal to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. If, on the other hand, the input is high and equal to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VCC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the transistor can be driven into saturation, in which case the output is low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  <m:r>
                          <a:rPr lang="en-US" sz="2000" b="0" i="1" dirty="0" smtClean="0">
                            <a:latin typeface="Cambria Math"/>
                            <a:cs typeface="Times New Roman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(sat).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4525963"/>
              </a:xfrm>
              <a:blipFill rotWithShape="1">
                <a:blip r:embed="rId2"/>
                <a:stretch>
                  <a:fillRect l="-593" t="-674" r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4600"/>
            <a:ext cx="23050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2514600"/>
            <a:ext cx="45815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20463" y="53340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Inverter circuit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4600" y="508265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NOR logic gate</a:t>
            </a:r>
          </a:p>
        </p:txBody>
      </p:sp>
    </p:spTree>
    <p:extLst>
      <p:ext uri="{BB962C8B-B14F-4D97-AF65-F5344CB8AC3E}">
        <p14:creationId xmlns:p14="http://schemas.microsoft.com/office/powerpoint/2010/main" val="120665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521"/>
            <a:ext cx="8915400" cy="6159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20782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cs typeface="Times New Roman" pitchFamily="18" charset="0"/>
              </a:rPr>
              <a:t>BJT BIASING </a:t>
            </a:r>
          </a:p>
        </p:txBody>
      </p:sp>
    </p:spTree>
    <p:extLst>
      <p:ext uri="{BB962C8B-B14F-4D97-AF65-F5344CB8AC3E}">
        <p14:creationId xmlns:p14="http://schemas.microsoft.com/office/powerpoint/2010/main" val="223149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BIPOLAR TRANSISTOR BIASING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There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is a single dc power supply, and the quiescent base current is established through the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Times New Roman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. The 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coupling capacitor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acts as an open circuit to dc, isolating the signal source from the dc base current. If the frequency of the input signal is large enough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is large enough, the signal can be coupled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dirty="0">
                            <a:latin typeface="Cambria Math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to the base </a:t>
                </a: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with little attenuation.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 r="-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399"/>
            <a:ext cx="5943600" cy="289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Common-emitter circuit with a single bias resistor in the base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6019799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DC 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213257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Problem: Design a circuit with a single-base resistor to meet a set of specifications.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Specifications: The circuit configuration to be designed is shown in Figure. The circuit is to be biased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+12 V. The transistor quiescent values are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𝐶𝑄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1 mA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𝐶𝐸𝑄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6 V.</a:t>
                </a:r>
              </a:p>
              <a:p>
                <a:pPr marL="0" indent="0">
                  <a:buNone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3" y="2743200"/>
            <a:ext cx="276160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2880025"/>
            <a:ext cx="345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collector resistor is found from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429000"/>
            <a:ext cx="34004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19600" y="4143694"/>
            <a:ext cx="196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base current is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4513026"/>
            <a:ext cx="28194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96294" y="5132151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base resistor is determined to be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638800"/>
            <a:ext cx="41719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92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Transistor characteristics, load line,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for this set of conditions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7533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Transistor characteristics and load line for the 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6553" y="54518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load line and changes in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for  50, 100, and 150.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Trade-offs: In this example, we will assume that the resistor values are fixed and will investigate the effects of the variation in transistor current gain .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base current is given by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base current for this circuit configuration is independent of the transistor current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gain.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collector current is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the load line is found from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438400"/>
            <a:ext cx="51625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3886200"/>
            <a:ext cx="12192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53000"/>
            <a:ext cx="3038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5253949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82548" y="5228272"/>
            <a:ext cx="36484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this circuit configuration with a single base resistor, the 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-point is not stabilized against variations in </a:t>
            </a:r>
            <a:r>
              <a:rPr lang="el-G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as  </a:t>
            </a:r>
            <a:r>
              <a:rPr lang="el-G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changes, the 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-point varies significantly.</a:t>
            </a:r>
            <a:endParaRPr lang="en-I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Voltage Divider Biasing and Bias Stability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The single bias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in the previous circuit is replaced by a pair of resistors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and an emitter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US" sz="20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is added. The ac signal is still coupled to the base of the transistor through </a:t>
                </a: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the coupling capacitor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 r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562600" cy="354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59545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 common-emitter circuit with an emitter resistor and voltage divider bias</a:t>
            </a:r>
          </a:p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circuit in the 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0600" y="60930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dc circuit with 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Thevenin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equivalent base 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9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810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Applying Kirchhoff’s law around the B–E loop, we obtain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524000"/>
            <a:ext cx="617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the transistor is biased in the forward-active mode, then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724090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base current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004" y="4267200"/>
            <a:ext cx="2826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collector current is then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5" y="990600"/>
            <a:ext cx="34575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43125"/>
            <a:ext cx="19907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00400"/>
            <a:ext cx="24193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800600"/>
            <a:ext cx="32099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00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Problem: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Analyze a circuit using a voltage divider bias circuit, and determine the change in the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-point with a variation in  when the circuit contains an emitter </a:t>
                </a:r>
                <a:r>
                  <a:rPr lang="en-IN" sz="2000" dirty="0">
                    <a:latin typeface="Times New Roman" pitchFamily="18" charset="0"/>
                    <a:cs typeface="Times New Roman" pitchFamily="18" charset="0"/>
                  </a:rPr>
                  <a:t>resistor.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For the circuit given in Figure,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= 56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= 12.2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0.4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10 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(on) = 0.7 V, and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100</a:t>
                </a:r>
                <a:endParaRPr lang="en-I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741" t="-10106" r="-1407" b="-164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8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Using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Thevenin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equivalent circuit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628900"/>
            <a:ext cx="53530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4229100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Writing the Kirchhoff voltage law equation around the B–E loop,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5029200"/>
            <a:ext cx="51720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82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DC ANALYSIS OF TRANSISTOR CIRCUITS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Objective: Understand and become familiar with the dc analysis and design techniques of bipolar transistor circuits.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6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890240"/>
            <a:ext cx="295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collector current is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981200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emitter current is</a:t>
            </a:r>
          </a:p>
        </p:txBody>
      </p:sp>
      <p:sp>
        <p:nvSpPr>
          <p:cNvPr id="6" name="Rectangle 5"/>
          <p:cNvSpPr/>
          <p:nvPr/>
        </p:nvSpPr>
        <p:spPr>
          <a:xfrm>
            <a:off x="973406" y="3048000"/>
            <a:ext cx="3692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quiescent C–E voltage is then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39243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43910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417" y="3581400"/>
            <a:ext cx="64960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14400" y="4114800"/>
                <a:ext cx="78105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These results show that the transistor is biased in the active region.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the current gain of the transistor were to decrease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50 or increase to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150, we obtain the following results: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78105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625" t="-3311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5095875"/>
            <a:ext cx="66675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850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4191000"/>
                <a:ext cx="8229600" cy="25146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voltage divider circuit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can bias the transistor in its active region using resistor values in the low kilo-ohm range. In contrast, single resistor biasing requires a resistor in the mega-ohm range. In addition,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𝐶𝑄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𝐶𝐸𝑄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with a change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𝛽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in  has been substantially reduced compared to the change shown in Figure. Including an emitter resistor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RE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has tended to 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stabilize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-point. This means that including the emitter resistor helps to stabilize the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-point with respect to variations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I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4191000"/>
                <a:ext cx="8229600" cy="2514600"/>
              </a:xfrm>
              <a:blipFill rotWithShape="1">
                <a:blip r:embed="rId2"/>
                <a:stretch>
                  <a:fillRect l="-815" t="-1214" r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56959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6009" y="3434023"/>
            <a:ext cx="294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Load lines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values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88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048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Problem: Design a bias-stable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pnp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transistor circuit to meet a set of specifications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1" y="749889"/>
            <a:ext cx="7974519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5872163" cy="404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66800" y="5525869"/>
                <a:ext cx="7315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Assume transistor parameters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80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(on) = 0.7 V. Standard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resistor values are to be used in the final design.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25869"/>
                <a:ext cx="73152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667" t="-4673" b="-13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42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1"/>
            <a:ext cx="577140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886200"/>
            <a:ext cx="6276975" cy="25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341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5" y="304800"/>
            <a:ext cx="7447365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5" y="2334420"/>
            <a:ext cx="7385128" cy="368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2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The AC Equivalent Circuit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009650"/>
            <a:ext cx="73977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A common-emitter circuit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with a time-varying signal source in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series with the base dc source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10367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Common-emitter transistor characteristics, dc load line, and sinusoidal variation in base current, collector current,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and collector–emitter voltage Figure</a:t>
            </a:r>
          </a:p>
        </p:txBody>
      </p:sp>
    </p:spTree>
    <p:extLst>
      <p:ext uri="{BB962C8B-B14F-4D97-AF65-F5344CB8AC3E}">
        <p14:creationId xmlns:p14="http://schemas.microsoft.com/office/powerpoint/2010/main" val="1115569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6096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From the concept of small signal, all the time-varying signals shown in Figure. will be linearly related and are superimposed on dc values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47800"/>
            <a:ext cx="2362199" cy="212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3200" y="3581400"/>
                <a:ext cx="8178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the signal source,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is zero, then the base-emitter loop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equation is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3581400"/>
                <a:ext cx="8178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96" t="-8333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8600" y="4611469"/>
            <a:ext cx="853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Taking into account the time-varying signals, we find the base–emitter loop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equation is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628900" cy="54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5029200"/>
            <a:ext cx="4619625" cy="126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669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533400"/>
            <a:ext cx="27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Rearranging terms, we find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4478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which is the base-emitter loop equation with all dc term effectively set equal to zero.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039849"/>
            <a:ext cx="4210050" cy="40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0288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133" y="2447925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Collector–Emitter Loop: Again, if the signal source,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is zero, then the collector-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emitter loop equation is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3213241"/>
            <a:ext cx="2405063" cy="40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132" y="3622057"/>
            <a:ext cx="8085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Taking into account the time-varying signals, the collector-emitter loop equation becomes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8067" y="4876800"/>
            <a:ext cx="27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Rearranging terms, we find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1" y="4343400"/>
            <a:ext cx="5372100" cy="42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5334000"/>
            <a:ext cx="3843338" cy="44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6019800"/>
            <a:ext cx="20288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81400" y="5915709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which is the collector–emitter loop equation with all dc terms set equal to zero.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17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AC equivalent circuits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624013"/>
            <a:ext cx="401002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66988" y="52339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The ac equivalent circuit of the common-emitter 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99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Times New Roman" pitchFamily="18" charset="0"/>
                    <a:cs typeface="Times New Roman" pitchFamily="18" charset="0"/>
                  </a:rPr>
                  <a:t>Small-Signal Hybrid-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𝜋</m:t>
                    </m:r>
                    <m:r>
                      <a:rPr lang="en-US" sz="36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IN" sz="3600" dirty="0">
                    <a:latin typeface="Times New Roman" pitchFamily="18" charset="0"/>
                    <a:cs typeface="Times New Roman" pitchFamily="18" charset="0"/>
                  </a:rPr>
                  <a:t>Equivalent</a:t>
                </a:r>
                <a:br>
                  <a:rPr lang="en-IN" sz="36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Circuit of the Bipolar Transistor</a:t>
                </a:r>
                <a:endParaRPr lang="en-IN" sz="3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5000"/>
            <a:ext cx="32194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76925" y="3975927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The BJT as a small-signal, two-port</a:t>
            </a:r>
          </a:p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1896239"/>
                <a:ext cx="4572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base current versus base–emitter voltage characteristic, with small time-varying signals superimposed at 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-point. Since the sinusoidal signals are small, we can treat the slope at 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-point as a constant, which has units of conductance. The inverse of this conductance is the small-signal resistance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. We can then relate the small-signal input base current to the small-signal input voltage by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96239"/>
                <a:ext cx="4572000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067" t="-1064" r="-1067" b="-2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99257"/>
            <a:ext cx="13811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5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36"/>
            <a:ext cx="8229600" cy="674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28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1983581"/>
            <a:ext cx="522605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5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762000"/>
                <a:ext cx="6248400" cy="519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equal to the slope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curve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62000"/>
                <a:ext cx="6248400" cy="519181"/>
              </a:xfrm>
              <a:prstGeom prst="rect">
                <a:avLst/>
              </a:prstGeom>
              <a:blipFill rotWithShape="1">
                <a:blip r:embed="rId2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557338"/>
            <a:ext cx="65817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9600" y="5301632"/>
                <a:ext cx="8229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called the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diffusion resistance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or base–emitter input resistance.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We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a function of 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-point parameters.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01632"/>
                <a:ext cx="82296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593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138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Output Collector–Emitter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If we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initially consider the case in which the output collector current is independent of the collector–emitter voltage, then the collector current is a function only of the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base–emitter voltage,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3200"/>
            <a:ext cx="2971800" cy="16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800600"/>
            <a:ext cx="4131888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883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612171"/>
                <a:ext cx="7924800" cy="136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𝐵𝐸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evaluated at 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-point is just the quiescent collector current.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𝐶𝑄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a conductance. Since this conductance relates a current in the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collector to a voltage in the B–E circuit, the parameter is called a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transconductance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and is written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2171"/>
                <a:ext cx="7924800" cy="1369029"/>
              </a:xfrm>
              <a:prstGeom prst="rect">
                <a:avLst/>
              </a:prstGeom>
              <a:blipFill rotWithShape="1">
                <a:blip r:embed="rId2"/>
                <a:stretch>
                  <a:fillRect l="-692" r="-615" b="-6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85800" y="311527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transconductance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also a function of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parameters and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is directly proportional to the dc bias current. The variation of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transconductance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with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quiescent collector current will prove to be useful in amplifier design.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75542"/>
            <a:ext cx="1143000" cy="73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69298"/>
            <a:ext cx="1381125" cy="46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61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Small-signal hybrid- equivalent circuit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98261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697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 simplified small-signal hybrid- equivalent circuit for the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transistor.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435186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Alternative Form of Equivalent Circuit</a:t>
            </a: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07" y="3205162"/>
            <a:ext cx="3432983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00600" y="5297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BJT small-signal equivalent circuit using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the common-emitter current gain.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6" y="4648200"/>
            <a:ext cx="2719388" cy="84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791200"/>
            <a:ext cx="1828800" cy="78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1695450"/>
            <a:ext cx="1524000" cy="8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6" y="2757487"/>
            <a:ext cx="10858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05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533400"/>
            <a:ext cx="334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Common-Emitter Current Gain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186113" cy="82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small-signal voltage gain,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v =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of the circuit is defined as the ratio of output signal voltage to input signal voltage.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3429000"/>
            <a:ext cx="41910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59867" y="603989"/>
                <a:ext cx="39624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dependent current source is then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dependent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flows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producing a negative collector–emitter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voltage, or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67" y="603989"/>
                <a:ext cx="3962400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231" t="-2066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2519320" cy="4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6800" y="2971800"/>
            <a:ext cx="3545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from the input portion of the 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2114550" cy="66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832814" y="4416980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voltage gain is then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18" y="5195693"/>
            <a:ext cx="3871913" cy="93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Problem: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Calculate the small-signal voltage gain of the bipolar transistor circuit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shown in Figure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6" y="1524000"/>
            <a:ext cx="827902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2486" y="24384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DC Solution: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We first do the dc analysis to find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-point values. We obtain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7" y="2922661"/>
            <a:ext cx="3271838" cy="3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34406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AC Solution: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hybrid- parameters are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3890031"/>
            <a:ext cx="4514850" cy="197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876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334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voltage gain is determined using the small-signal equivalent 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3886200" cy="17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3316069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Comment: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We see that the magnitude of the sinusoidal output voltage is 11.4 times the magnitude of the sinusoidal input voltage.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29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609600"/>
            <a:ext cx="367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Input and Output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1443841"/>
                <a:ext cx="81534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From the hybrid- equivalent circuit in Figure 6.13(a), the input resistance looking into the base terminal of the transistor,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𝑖𝑏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To find the output resistance, set all independent sources equal to zero. So, in Figure,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 which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 A zero-valued current source means an open circuit. The output resistance looking back into the collector terminal of the</a:t>
                </a:r>
              </a:p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transistor,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𝑜𝑐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𝑜𝑐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algn="just"/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These two parameters affect the loading characteristics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of the amplifier.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43841"/>
                <a:ext cx="8153400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673" t="-1319" r="-598" b="-31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85" y="3810000"/>
            <a:ext cx="63182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429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Basic Common-Emitter Amplifier Circuit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524000"/>
            <a:ext cx="48863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5346468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 common-emitter circuit with a voltage-divider biasing circuit and a coupling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capacitor</a:t>
            </a:r>
          </a:p>
        </p:txBody>
      </p:sp>
    </p:spTree>
    <p:extLst>
      <p:ext uri="{BB962C8B-B14F-4D97-AF65-F5344CB8AC3E}">
        <p14:creationId xmlns:p14="http://schemas.microsoft.com/office/powerpoint/2010/main" val="185249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859760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844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800" y="457200"/>
                <a:ext cx="7924800" cy="1073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the signal source is a sinusoidal voltage at frequency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then the magnitude of the capacitor impedance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For example,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10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μF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f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2 kHz. The magnitude of the capacitor impedance is then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7200"/>
                <a:ext cx="7924800" cy="1073499"/>
              </a:xfrm>
              <a:prstGeom prst="rect">
                <a:avLst/>
              </a:prstGeom>
              <a:blipFill rotWithShape="1">
                <a:blip r:embed="rId2"/>
                <a:stretch>
                  <a:fillRect l="-615" t="-2841" r="-615" b="-8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8667" y="2514600"/>
                <a:ext cx="8229600" cy="958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magnitude of this impedance is in general much less than the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Thevenin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resistance at the capacitor terminals, which in this case 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We can therefore assume that the capacitor is essentially a short circuit to signals with frequencies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greater than 2 kHz.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7" y="2514600"/>
                <a:ext cx="8229600" cy="958980"/>
              </a:xfrm>
              <a:prstGeom prst="rect">
                <a:avLst/>
              </a:prstGeom>
              <a:blipFill rotWithShape="1">
                <a:blip r:embed="rId3"/>
                <a:stretch>
                  <a:fillRect l="-667" t="-3185" r="-1111" b="-8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200650" cy="76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70951"/>
            <a:ext cx="6136481" cy="239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70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small-signal equivalent circuit, assuming the coupling capacitor is a short circuit</a:t>
            </a:r>
            <a:endParaRPr lang="en-I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8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21268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output voltage 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2486025" cy="55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9600" y="1905000"/>
                <a:ext cx="3585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control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found to be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05000"/>
                <a:ext cx="358534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61" t="-8333" r="-51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2690813" cy="76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3415489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voltage gain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905250"/>
            <a:ext cx="4648200" cy="83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2012" y="4744091"/>
                <a:ext cx="820578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voltage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provides the base–emitter voltage to bias the transistor in the forward-active region. However, a slight variation in the resistor value or a slight variation in the transistor characteristics may cause the transistor to be biased in cutoff or saturation.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12" y="4744091"/>
                <a:ext cx="8205788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594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365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Circuit with Emitter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3400" y="1600200"/>
                <a:ext cx="8153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-point was stabilized against variations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if an emitter resistor were included in the circuit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0"/>
                <a:ext cx="815340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73" t="-4717" b="-1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1933" y="2362200"/>
                <a:ext cx="7848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voltage gain of a circuit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will be less dependent on the transistor current gain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</m:oMath>
                </a14:m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3" y="2362200"/>
                <a:ext cx="78486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99" t="-4717" b="-1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01" y="2974664"/>
            <a:ext cx="4081463" cy="299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90600" y="5867400"/>
            <a:ext cx="7349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common-emitter circuit with </a:t>
            </a:r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emitter resistor, a voltage-divider biasing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circuit, and a coupling capacitor</a:t>
            </a:r>
            <a:endParaRPr lang="en-I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5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086600" cy="416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57400" y="5486400"/>
            <a:ext cx="4598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small-signal equivalent circuit of the circuit</a:t>
            </a:r>
            <a:endParaRPr lang="en-I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9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457200"/>
            <a:ext cx="242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ac output voltage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3400" y="1600200"/>
                <a:ext cx="7543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𝑖𝑏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input resistance looking into the base of the transistor.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0"/>
                <a:ext cx="7543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728" t="-8333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600" y="2685871"/>
                <a:ext cx="82296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the common-emitter configuration that includes an emitter resistance, the</a:t>
                </a:r>
              </a:p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small-signal input resistance looking into the base of the transistor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plus the</a:t>
                </a:r>
              </a:p>
              <a:p>
                <a:pPr algn="just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emitter resistance multiplied by the factor (1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). This effect is called the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resistance</a:t>
                </a:r>
              </a:p>
              <a:p>
                <a:pPr algn="just"/>
                <a:r>
                  <a:rPr lang="en-IN" b="1" dirty="0">
                    <a:latin typeface="Times New Roman" pitchFamily="18" charset="0"/>
                    <a:cs typeface="Times New Roman" pitchFamily="18" charset="0"/>
                  </a:rPr>
                  <a:t>reflection rule.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85871"/>
                <a:ext cx="82296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593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09600" y="4495800"/>
            <a:ext cx="424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input resistance to the amplifier is now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1743075" cy="44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6200"/>
            <a:ext cx="30765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1"/>
            <a:ext cx="308610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029200"/>
            <a:ext cx="1738313" cy="36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869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685800"/>
                <a:ext cx="7239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We can again relate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through a voltage-divider equation as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85800"/>
                <a:ext cx="7239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758" t="-8333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3400" y="21336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small-signal voltage gain is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4003"/>
            <a:ext cx="2319338" cy="83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81" y="2743200"/>
            <a:ext cx="5243513" cy="186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8432" y="4635983"/>
                <a:ext cx="83269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then the small signal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voltage gain is approximately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2" y="4635983"/>
                <a:ext cx="832696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67" y="5334000"/>
            <a:ext cx="2983706" cy="73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929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276600" cy="223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9000"/>
            <a:ext cx="51149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Problem: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Determine the small-signal voltage gain and input resistance of a common-emitter circuit with an emitter resistor.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186934"/>
                <a:ext cx="8068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transistor parameters are: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𝐵𝐸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𝑜𝑛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0.7 V,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∞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86934"/>
                <a:ext cx="806873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80" t="-8333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14517" y="1905000"/>
                <a:ext cx="4572000" cy="12198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DC Solution: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From a dc analysis of the circuit, we can determine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𝐶𝑄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2.16 mA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𝐶𝐸𝑄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4.81 V, which shows that the transistor is biased in the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forward-active mode.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517" y="1905000"/>
                <a:ext cx="4572000" cy="1219886"/>
              </a:xfrm>
              <a:prstGeom prst="rect">
                <a:avLst/>
              </a:prstGeom>
              <a:blipFill rotWithShape="1">
                <a:blip r:embed="rId5"/>
                <a:stretch>
                  <a:fillRect l="-1200" t="-2500" b="-6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45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5334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AC Solution: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hybrid- parameters are determined to be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4743450" cy="272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0972" y="1211046"/>
            <a:ext cx="8073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Early voltage is </a:t>
            </a:r>
            <a:r>
              <a:rPr lang="en-IN" b="1" dirty="0"/>
              <a:t>a parameter describing the variation of the transistor collector  in the active or the saturation region of operation with the VCE </a:t>
            </a:r>
            <a:endParaRPr lang="en-IN" dirty="0"/>
          </a:p>
        </p:txBody>
      </p:sp>
      <p:sp>
        <p:nvSpPr>
          <p:cNvPr id="3" name="AutoShape 4" descr="https://www.researchgate.net/profile/Cyril-Mechkov/post/Can-the-Early-voltage-be-physically-explained/attachment/5a8980df4cde266d588bed4d/AS%3A595113755557889%401518897584495/image/Early+volt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 descr="C:\Users\Sangeetha RG\Downloads\Early+volt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51" y="4267200"/>
            <a:ext cx="3200400" cy="133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418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6400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635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Frequency response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2402681"/>
            <a:ext cx="56705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2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426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Series coupling capacitor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2151"/>
            <a:ext cx="2743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1600"/>
            <a:ext cx="2652932" cy="94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14600"/>
            <a:ext cx="2609850" cy="62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01" y="3276600"/>
            <a:ext cx="5881468" cy="89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2895600" cy="68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29200"/>
            <a:ext cx="2914650" cy="71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94" y="4949336"/>
            <a:ext cx="4214812" cy="92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4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Load capacitor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20193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3371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5715000" cy="22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816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Bode 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51" y="2244634"/>
            <a:ext cx="61817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689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Series and parallel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314575"/>
            <a:ext cx="36385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05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FREQUENCY RESPONSE: TRANSISTOR</a:t>
            </a:r>
            <a:br>
              <a:rPr lang="en-IN" sz="2800" dirty="0">
                <a:latin typeface="Times New Roman" pitchFamily="18" charset="0"/>
                <a:cs typeface="Times New Roman" pitchFamily="18" charset="0"/>
              </a:rPr>
            </a:b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AMPLIFIERS WITH CIRCUIT CAPACITORS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0343" y="1600200"/>
            <a:ext cx="4102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Coupling Capacitor Effects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72788"/>
            <a:ext cx="6950164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5334000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Common-emitter circuit with coupling capacitor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0" y="533400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small-signal</a:t>
            </a:r>
          </a:p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3143360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066801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Current–Voltage Analysis: The input current can be written as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1"/>
            <a:ext cx="443920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3657600"/>
                <a:ext cx="7772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To determine the input resistance to the base of the transistor, we multiplied the emitter resistance by the factor (1 +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).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a current divider, we determine the base current to be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657600"/>
                <a:ext cx="77724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706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91796"/>
            <a:ext cx="2890838" cy="17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1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609600"/>
            <a:ext cx="2992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output voltage is given by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143000"/>
            <a:ext cx="1905000" cy="46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5605463" cy="216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7587" y="3581400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small-signal voltage gain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" y="3962400"/>
            <a:ext cx="6786563" cy="268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92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381000"/>
            <a:ext cx="2396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corner frequency is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5538788" cy="204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11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867" y="2286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Problem: Calculate the corner frequency and maximum gain of a bipolar common emitter circuit with a coupling capacitor.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3237487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95800" y="1447800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parameters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51.2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 = 9.6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0.4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𝑆𝑖</m:t>
                        </m:r>
                      </m:sub>
                    </m:sSub>
                    <m:r>
                      <a:rPr lang="en-I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0.1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1 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μ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F,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10 V. The transistor parameters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(on) = 0.7 V,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100,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∞.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447800"/>
                <a:ext cx="4572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200" t="-255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6399" y="4571999"/>
                <a:ext cx="8314267" cy="671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From a dc analysis, the quiescent collector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𝐶𝑄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1.81 mA. The small-signal parameters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69.6 mA/V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1.44 k.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9" y="4571999"/>
                <a:ext cx="8314267" cy="671209"/>
              </a:xfrm>
              <a:prstGeom prst="rect">
                <a:avLst/>
              </a:prstGeom>
              <a:blipFill rotWithShape="1">
                <a:blip r:embed="rId4"/>
                <a:stretch>
                  <a:fillRect l="-660" t="-4545" b="-12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31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8951"/>
            <a:ext cx="7205749" cy="427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8" y="4495800"/>
            <a:ext cx="6715125" cy="75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8" y="5410200"/>
            <a:ext cx="6091238" cy="125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42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Bipolar Junction Transistor (BJT)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bipolar junction transistor (BJT)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has three separately doped regions and contains two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junctions.  A single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junction has two modes of operation—forward bias and reverse bias. The bipolar transistor, with two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junctions, therefore has four possible modes of operation, depending on the bias condition of each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junction.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Active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Saturation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Cutoff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Reverse Active</a:t>
            </a:r>
          </a:p>
          <a:p>
            <a:pPr marL="1371600" lvl="3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82296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6211669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Simple geometry of bipolar transistors: (a)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(b)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pnp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41" y="2971800"/>
            <a:ext cx="3704759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257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867" y="2286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Problem: Calculate the corner frequency and maximum gain of a bipolar common emitter circuit with a coupling capacitor.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3237487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95800" y="1447800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parameters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51.2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 = 9.6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2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0.4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𝑆𝑖</m:t>
                        </m:r>
                      </m:sub>
                    </m:sSub>
                    <m:r>
                      <a:rPr lang="en-I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0.1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1 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μ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F,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10 V. The transistor parameters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(on) = 0.7 V,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100,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∞.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447800"/>
                <a:ext cx="4572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200" t="-255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6399" y="4571999"/>
                <a:ext cx="8314267" cy="671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From a dc analysis, the quiescent collector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𝐶𝑄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1.81 mA. The small-signal parameters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69.6 mA/V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1.44 k.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9" y="4571999"/>
                <a:ext cx="8314267" cy="671209"/>
              </a:xfrm>
              <a:prstGeom prst="rect">
                <a:avLst/>
              </a:prstGeom>
              <a:blipFill rotWithShape="1">
                <a:blip r:embed="rId4"/>
                <a:stretch>
                  <a:fillRect l="-660" t="-4545" b="-12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50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8951"/>
            <a:ext cx="7205749" cy="427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8" y="4495800"/>
            <a:ext cx="6715125" cy="75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8" y="5410200"/>
            <a:ext cx="6091238" cy="125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108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Coupling and Load Capacitors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3995738" cy="318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4314825" cy="265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472440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Circuit with both a coupling and a load capacitor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24512" y="4648200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small-signal</a:t>
            </a:r>
          </a:p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552372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685800"/>
                <a:ext cx="4115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lower corner frequency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  <a:cs typeface="Times New Roman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given by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85800"/>
                <a:ext cx="411548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333" t="-8333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2000" y="1792069"/>
                <a:ext cx="7391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time constant associated with the coupling capacitor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and the upper corner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given by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92069"/>
                <a:ext cx="73914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60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4333" y="3276600"/>
                <a:ext cx="7467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time constant associated with the coupling capacitor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/>
                          </a:rPr>
                          <m:t>L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33" y="3276600"/>
                <a:ext cx="74676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735" t="-10000" b="-2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38200" y="3810000"/>
            <a:ext cx="279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related time constant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1" y="1219200"/>
            <a:ext cx="10953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93" y="2495349"/>
            <a:ext cx="1214438" cy="67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67200"/>
            <a:ext cx="3228974" cy="125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067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914400"/>
                <a:ext cx="326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time constant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14400"/>
                <a:ext cx="3261342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685" t="-8197" r="-9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1995488" cy="39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2057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magnitude of the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midband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gain as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80957"/>
            <a:ext cx="6248400" cy="158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196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Bypass Capacitor Effects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2400" cy="378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167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048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Using the impedance reflection rule, the small-signal input current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333" y="1792069"/>
                <a:ext cx="8001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total impedance in the emitter is multiplied by the factor (1 +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). The control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voltage is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3" y="1792069"/>
                <a:ext cx="800100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09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23333" y="3244334"/>
            <a:ext cx="2532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the output voltage 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343400"/>
            <a:ext cx="282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small-signal voltage gain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74132"/>
            <a:ext cx="3586163" cy="101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2" y="2448467"/>
            <a:ext cx="13620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85" y="3733800"/>
            <a:ext cx="1685925" cy="38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85" y="4800600"/>
            <a:ext cx="4819650" cy="105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407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9600" y="609600"/>
                <a:ext cx="7391400" cy="794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Expanding the parallel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𝑠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rearranging terms, we find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609600"/>
                <a:ext cx="7391400" cy="794769"/>
              </a:xfrm>
              <a:prstGeom prst="rect">
                <a:avLst/>
              </a:prstGeom>
              <a:blipFill rotWithShape="1">
                <a:blip r:embed="rId2"/>
                <a:stretch>
                  <a:fillRect l="-660" b="-1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85800" y="2286000"/>
            <a:ext cx="4483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can be written in terms of time constants as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88398"/>
            <a:ext cx="5891213" cy="109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4229100" cy="82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48954"/>
            <a:ext cx="7621614" cy="84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7029" y="441960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circuit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572000"/>
            <a:ext cx="4229100" cy="210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4948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71297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6533" y="1600200"/>
                <a:ext cx="3226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corner frequency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3" y="1600200"/>
                <a:ext cx="32267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701" t="-8333" r="-756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6533" y="3048000"/>
                <a:ext cx="3226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corner frequency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3" y="3048000"/>
                <a:ext cx="322678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701" t="-8197" r="-75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49" y="2221405"/>
            <a:ext cx="1438275" cy="82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81400"/>
            <a:ext cx="1357313" cy="89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93332"/>
            <a:ext cx="50577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71975" y="4495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Bode plot of the voltage gain magnitude for the circuit with an emitter bypass </a:t>
            </a:r>
            <a:r>
              <a:rPr lang="en-I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</a:p>
        </p:txBody>
      </p:sp>
    </p:spTree>
    <p:extLst>
      <p:ext uri="{BB962C8B-B14F-4D97-AF65-F5344CB8AC3E}">
        <p14:creationId xmlns:p14="http://schemas.microsoft.com/office/powerpoint/2010/main" val="3662366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114301"/>
            <a:ext cx="7886700" cy="1325563"/>
          </a:xfrm>
        </p:spPr>
        <p:txBody>
          <a:bodyPr/>
          <a:lstStyle/>
          <a:p>
            <a:r>
              <a:rPr lang="en-US" sz="3200" b="1">
                <a:solidFill>
                  <a:srgbClr val="C00000"/>
                </a:solidFill>
              </a:rPr>
              <a:t>Expanded Hybrid-</a:t>
            </a:r>
            <a:r>
              <a:rPr lang="el-GR" sz="3200" b="1" i="1">
                <a:solidFill>
                  <a:srgbClr val="C00000"/>
                </a:solidFill>
              </a:rPr>
              <a:t>π </a:t>
            </a:r>
            <a:r>
              <a:rPr lang="en-US" sz="3200" b="1">
                <a:solidFill>
                  <a:srgbClr val="C00000"/>
                </a:solidFill>
              </a:rPr>
              <a:t>Equivalent Circuit</a:t>
            </a:r>
          </a:p>
        </p:txBody>
      </p:sp>
      <p:pic>
        <p:nvPicPr>
          <p:cNvPr id="6147" name="Picture 7" descr="nea2362X_07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71677"/>
            <a:ext cx="5344716" cy="4568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691641"/>
            <a:ext cx="2864125" cy="116760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48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Common-Emitter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86836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(a) Common-emitter circuit with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transistor and (b) dc equivalent circuit. Transistor equivalent circuit is shown within the dotted lines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" y="1632857"/>
            <a:ext cx="8583726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697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44" y="2543177"/>
            <a:ext cx="5879306" cy="3914776"/>
          </a:xfrm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65125"/>
            <a:ext cx="4112419" cy="15478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62" y="365126"/>
            <a:ext cx="3377803" cy="16398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36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2" y="4352927"/>
            <a:ext cx="7286625" cy="250507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" y="477838"/>
            <a:ext cx="6336506" cy="3524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310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51" y="387352"/>
            <a:ext cx="4043363" cy="11620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4" y="573089"/>
            <a:ext cx="2400300" cy="79057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6" y="2288496"/>
            <a:ext cx="70580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231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Problem:1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3" y="1662339"/>
            <a:ext cx="7558088" cy="4019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24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92931" y="-155574"/>
            <a:ext cx="7886700" cy="1325563"/>
          </a:xfrm>
        </p:spPr>
        <p:txBody>
          <a:bodyPr/>
          <a:lstStyle/>
          <a:p>
            <a:pPr eaLnBrk="1" hangingPunct="1"/>
            <a:r>
              <a:rPr lang="en-US" sz="32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Miller Effect and Miller Capacitance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28650" y="911226"/>
            <a:ext cx="7886700" cy="5434013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Miller effect, </a:t>
            </a:r>
            <a:r>
              <a:rPr lang="en-US" dirty="0"/>
              <a:t>or feedback effect, is a multiplication effect of </a:t>
            </a:r>
            <a:r>
              <a:rPr lang="en-US" i="1" dirty="0" err="1"/>
              <a:t>Cμ</a:t>
            </a:r>
            <a:r>
              <a:rPr lang="en-US" i="1" dirty="0"/>
              <a:t> </a:t>
            </a:r>
            <a:r>
              <a:rPr lang="en-US" dirty="0"/>
              <a:t>in circuit applications.</a:t>
            </a:r>
          </a:p>
        </p:txBody>
      </p:sp>
      <p:pic>
        <p:nvPicPr>
          <p:cNvPr id="717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2880360"/>
            <a:ext cx="3089672" cy="338137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246120"/>
            <a:ext cx="5279231" cy="24749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58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Two-terminal network of capacitor </a:t>
            </a:r>
            <a:r>
              <a:rPr lang="en-US" sz="28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l-GR" sz="28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sz="28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2" y="1690690"/>
            <a:ext cx="2593181" cy="2505076"/>
          </a:xfrm>
          <a:ln w="28575" cap="sq" cmpd="thickThin">
            <a:noFill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19" y="1690689"/>
            <a:ext cx="5121464" cy="2659934"/>
          </a:xfrm>
          <a:prstGeom prst="rect">
            <a:avLst/>
          </a:prstGeom>
          <a:ln w="28575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1354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259" y="4181477"/>
            <a:ext cx="6822281" cy="267652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81" y="1134857"/>
            <a:ext cx="3421856" cy="2219326"/>
          </a:xfrm>
          <a:prstGeom prst="rect">
            <a:avLst/>
          </a:prstGeom>
          <a:ln w="28575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820342" y="396875"/>
            <a:ext cx="224933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-Roman"/>
              </a:rPr>
              <a:t>Thevenin equivalent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6865" y="396875"/>
            <a:ext cx="189532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Norton equivalent</a:t>
            </a:r>
          </a:p>
        </p:txBody>
      </p:sp>
      <p:pic>
        <p:nvPicPr>
          <p:cNvPr id="922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05" y="992189"/>
            <a:ext cx="4093369" cy="250507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3355181" y="1744663"/>
            <a:ext cx="1466850" cy="32210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35266" y="1744664"/>
            <a:ext cx="1660922" cy="31877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5182" y="4600576"/>
            <a:ext cx="2361010" cy="1982788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6" name="Rectangle 13"/>
          <p:cNvSpPr>
            <a:spLocks noChangeArrowheads="1"/>
          </p:cNvSpPr>
          <p:nvPr/>
        </p:nvSpPr>
        <p:spPr bwMode="auto">
          <a:xfrm>
            <a:off x="311945" y="3900489"/>
            <a:ext cx="8455819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Times-Roman"/>
              </a:rPr>
              <a:t>Small-signal equivalent circuit, including the two-port equivalent model of  capictor </a:t>
            </a:r>
            <a:r>
              <a:rPr lang="en-US" i="1">
                <a:latin typeface="Times-Italic"/>
              </a:rPr>
              <a:t>C</a:t>
            </a:r>
            <a:r>
              <a:rPr lang="el-GR" sz="800" i="1">
                <a:latin typeface="RMTMI"/>
              </a:rPr>
              <a:t>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0343" y="396875"/>
            <a:ext cx="8563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Case: 1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3537350" y="396875"/>
            <a:ext cx="2954655" cy="36933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-Roman"/>
              </a:rPr>
              <a:t>simplifying approximations.</a:t>
            </a:r>
            <a:endParaRPr lang="en-US"/>
          </a:p>
        </p:txBody>
      </p:sp>
      <p:pic>
        <p:nvPicPr>
          <p:cNvPr id="102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44" y="1101725"/>
            <a:ext cx="6686550" cy="26289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78" y="4065589"/>
            <a:ext cx="5280422" cy="25987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00065" y="3881439"/>
            <a:ext cx="8563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Case: 2</a:t>
            </a:r>
          </a:p>
        </p:txBody>
      </p:sp>
    </p:spTree>
    <p:extLst>
      <p:ext uri="{BB962C8B-B14F-4D97-AF65-F5344CB8AC3E}">
        <p14:creationId xmlns:p14="http://schemas.microsoft.com/office/powerpoint/2010/main" val="1869846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Small-signal equivalent circuit, including approximations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9" y="2257426"/>
            <a:ext cx="6411516" cy="29622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81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420689"/>
            <a:ext cx="7358063" cy="280987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33790"/>
            <a:ext cx="7558088" cy="2543176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657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base current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BB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(on), which means that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 0. When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BB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(on), the transistor is cut off and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 0.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the collector–emitter portion of the circuit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85800"/>
            <a:ext cx="2781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53" y="3505200"/>
            <a:ext cx="13049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52" y="4114800"/>
            <a:ext cx="2447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029200"/>
            <a:ext cx="2476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167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957" y="5662088"/>
            <a:ext cx="1914525" cy="504826"/>
          </a:xfrm>
          <a:ln w="28575" cap="sq" cmpd="thickThin">
            <a:solidFill>
              <a:srgbClr val="000000"/>
            </a:solidFill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79" y="107890"/>
            <a:ext cx="6415634" cy="2732088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959" y="3086399"/>
            <a:ext cx="6361454" cy="2140528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64340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04058"/>
            <a:ext cx="2521744" cy="1057276"/>
          </a:xfrm>
          <a:ln w="19050" cap="sq" cmpd="thickThin">
            <a:solidFill>
              <a:srgbClr val="000000"/>
            </a:solidFill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6" y="2266583"/>
            <a:ext cx="3907631" cy="1762126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23" y="1885951"/>
            <a:ext cx="3228975" cy="1581150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9" y="4200779"/>
            <a:ext cx="5772150" cy="1600200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5467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4" ma:contentTypeDescription="Create a new document." ma:contentTypeScope="" ma:versionID="a1cdd523133b28a59edc56bd748bf817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e8fffae3e475de9ba7e9d19c6320ad4c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0FDA05-389D-4159-8929-82305358E9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7b3b4e-94b4-4794-84f5-8d6141b0f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9C8731-4D36-42CA-AEB1-8D0357DBE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355DF6-A737-4629-8621-0553EB96699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05cc41e-f80c-4799-be69-52315b94bc9b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5770</TotalTime>
  <Words>3646</Words>
  <Application>Microsoft Office PowerPoint</Application>
  <PresentationFormat>On-screen Show (4:3)</PresentationFormat>
  <Paragraphs>259</Paragraphs>
  <Slides>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BECE206L - Analog Circuits</vt:lpstr>
      <vt:lpstr>PowerPoint Presentation</vt:lpstr>
      <vt:lpstr>DC ANALYSIS OF TRANSISTOR CIRCUITS</vt:lpstr>
      <vt:lpstr>PowerPoint Presentation</vt:lpstr>
      <vt:lpstr>PowerPoint Presentation</vt:lpstr>
      <vt:lpstr>PowerPoint Presentation</vt:lpstr>
      <vt:lpstr>Bipolar Junction Transistor (BJT)</vt:lpstr>
      <vt:lpstr>Common-Emitter Circuit</vt:lpstr>
      <vt:lpstr>PowerPoint Presentation</vt:lpstr>
      <vt:lpstr>PowerPoint Presentation</vt:lpstr>
      <vt:lpstr>Problem 1 : Calculate the base, collector, and emitter currents and the C–E voltage for a common-emitter circuit. Calculate the transistor power dissipation.  β= 200</vt:lpstr>
      <vt:lpstr>PowerPoint Presentation</vt:lpstr>
      <vt:lpstr>Solution</vt:lpstr>
      <vt:lpstr>Load Line and Modes of Operation</vt:lpstr>
      <vt:lpstr>PowerPoint Presentation</vt:lpstr>
      <vt:lpstr>Bias conditions for the four modes of operation of an npn transistor</vt:lpstr>
      <vt:lpstr>Problem:2 Calculate the characteristics of a circuit containing an emitter resistor. For the circuit shown in Figure 5.30(a), let VBE(on) = 0.7 V and β = 75. Note that the circuit has both positive and negative power supply voltages.</vt:lpstr>
      <vt:lpstr>PowerPoint Presentation</vt:lpstr>
      <vt:lpstr>Load line and Q-point for the circuit</vt:lpstr>
      <vt:lpstr>BASIC TRANSISTOR APPLICATIONS</vt:lpstr>
      <vt:lpstr>Digital Logic</vt:lpstr>
      <vt:lpstr>PowerPoint Presentation</vt:lpstr>
      <vt:lpstr>BIPOLAR TRANSISTOR BIASING</vt:lpstr>
      <vt:lpstr>Problem: Design a circuit with a single-base resistor to meet a set of specifications.</vt:lpstr>
      <vt:lpstr>Transistor characteristics, load line, and Q-point for this set of conditions</vt:lpstr>
      <vt:lpstr>Trade-offs: In this example, we will assume that the resistor values are fixed and will investigate the effects of the variation in transistor current gain . </vt:lpstr>
      <vt:lpstr>Voltage Divider Biasing and Bias Stability</vt:lpstr>
      <vt:lpstr>PowerPoint Presentation</vt:lpstr>
      <vt:lpstr>Problem: Analyze a circuit using a voltage divider bias circuit, and determine the change in the Q-point with a variation in  when the circuit contains an emitter resistor. For the circuit given in Figure, let R_1 = 56 k, R_2 = 12.2 k, R_C = 2 k, R_E = 0.4 k, V_CC = 10 V, V_BE(on) = 0.7 V, and  β=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AC Equivalent Circuit</vt:lpstr>
      <vt:lpstr>PowerPoint Presentation</vt:lpstr>
      <vt:lpstr>PowerPoint Presentation</vt:lpstr>
      <vt:lpstr>AC equivalent circuits</vt:lpstr>
      <vt:lpstr>Small-Signal Hybrid- π Equivalent Circuit of the Bipolar Transistor</vt:lpstr>
      <vt:lpstr>PowerPoint Presentation</vt:lpstr>
      <vt:lpstr>PowerPoint Presentation</vt:lpstr>
      <vt:lpstr>Output Collector–Emitter Port</vt:lpstr>
      <vt:lpstr>PowerPoint Presentation</vt:lpstr>
      <vt:lpstr>Small-signal hybrid- equivalent circuit</vt:lpstr>
      <vt:lpstr>PowerPoint Presentation</vt:lpstr>
      <vt:lpstr>Problem: Calculate the small-signal voltage gain of the bipolar transistor circuit shown in Figure</vt:lpstr>
      <vt:lpstr>PowerPoint Presentation</vt:lpstr>
      <vt:lpstr>PowerPoint Presentation</vt:lpstr>
      <vt:lpstr>Basic Common-Emitter Amplifier Circuit</vt:lpstr>
      <vt:lpstr>PowerPoint Presentation</vt:lpstr>
      <vt:lpstr>PowerPoint Presentation</vt:lpstr>
      <vt:lpstr>Circuit with Emitter Resistor</vt:lpstr>
      <vt:lpstr>PowerPoint Presentation</vt:lpstr>
      <vt:lpstr>PowerPoint Presentation</vt:lpstr>
      <vt:lpstr>PowerPoint Presentation</vt:lpstr>
      <vt:lpstr>Problem: Determine the small-signal voltage gain and input resistance of a common-emitter circuit with an emitter resistor.</vt:lpstr>
      <vt:lpstr>PowerPoint Presentation</vt:lpstr>
      <vt:lpstr>PowerPoint Presentation</vt:lpstr>
      <vt:lpstr>Frequency response</vt:lpstr>
      <vt:lpstr>Series coupling capacitor</vt:lpstr>
      <vt:lpstr>Parallel Load capacitor</vt:lpstr>
      <vt:lpstr>Bode plot</vt:lpstr>
      <vt:lpstr>Series and parallel capacitor</vt:lpstr>
      <vt:lpstr>FREQUENCY RESPONSE: TRANSISTOR AMPLIFIERS WITH CIRCUIT CAPACITORS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Coupling and Load Capacitors</vt:lpstr>
      <vt:lpstr>PowerPoint Presentation</vt:lpstr>
      <vt:lpstr>PowerPoint Presentation</vt:lpstr>
      <vt:lpstr>Bypass Capacitor Effects</vt:lpstr>
      <vt:lpstr>PowerPoint Presentation</vt:lpstr>
      <vt:lpstr>PowerPoint Presentation</vt:lpstr>
      <vt:lpstr>PowerPoint Presentation</vt:lpstr>
      <vt:lpstr>Expanded Hybrid-π Equivalent Circuit</vt:lpstr>
      <vt:lpstr>PowerPoint Presentation</vt:lpstr>
      <vt:lpstr>PowerPoint Presentation</vt:lpstr>
      <vt:lpstr>PowerPoint Presentation</vt:lpstr>
      <vt:lpstr>Problem:1</vt:lpstr>
      <vt:lpstr>Miller Effect and Miller Capacitance</vt:lpstr>
      <vt:lpstr>Two-terminal network of capacitor Cμ</vt:lpstr>
      <vt:lpstr>PowerPoint Presentation</vt:lpstr>
      <vt:lpstr>PowerPoint Presentation</vt:lpstr>
      <vt:lpstr>Small-signal equivalent circuit, including approximations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Sangeetha RG</cp:lastModifiedBy>
  <cp:revision>50</cp:revision>
  <dcterms:created xsi:type="dcterms:W3CDTF">2022-08-02T05:18:51Z</dcterms:created>
  <dcterms:modified xsi:type="dcterms:W3CDTF">2023-01-16T06:20:29Z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0x010100439A427E9303B54DBFBBE113110CA6DF</vt:lpwstr>
  </property>
</Properties>
</file>